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89" r:id="rId4"/>
    <p:sldId id="291" r:id="rId5"/>
    <p:sldId id="258" r:id="rId6"/>
    <p:sldId id="28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90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87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41" autoAdjust="0"/>
    <p:restoredTop sz="94660"/>
  </p:normalViewPr>
  <p:slideViewPr>
    <p:cSldViewPr>
      <p:cViewPr varScale="1">
        <p:scale>
          <a:sx n="50" d="100"/>
          <a:sy n="50" d="100"/>
        </p:scale>
        <p:origin x="-91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B64D1-94EB-42B9-877A-D5A12320B0A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57041-1996-4963-B895-C8E567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8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57041-1996-4963-B895-C8E5671B9E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8A2378-223F-43C4-8316-B04A1403414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40F25E4-9E04-440C-BD41-EA8948C1362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2378-223F-43C4-8316-B04A1403414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5E4-9E04-440C-BD41-EA8948C13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2378-223F-43C4-8316-B04A1403414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5E4-9E04-440C-BD41-EA8948C13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2378-223F-43C4-8316-B04A1403414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5E4-9E04-440C-BD41-EA8948C13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2378-223F-43C4-8316-B04A1403414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5E4-9E04-440C-BD41-EA8948C13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2378-223F-43C4-8316-B04A1403414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5E4-9E04-440C-BD41-EA8948C136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2378-223F-43C4-8316-B04A1403414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5E4-9E04-440C-BD41-EA8948C13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2378-223F-43C4-8316-B04A1403414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5E4-9E04-440C-BD41-EA8948C13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2378-223F-43C4-8316-B04A1403414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5E4-9E04-440C-BD41-EA8948C13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2378-223F-43C4-8316-B04A1403414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5E4-9E04-440C-BD41-EA8948C1362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2378-223F-43C4-8316-B04A1403414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5E4-9E04-440C-BD41-EA8948C13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F8A2378-223F-43C4-8316-B04A1403414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40F25E4-9E04-440C-BD41-EA8948C136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digitalphotos.net/images/view_photog.php?photogid=901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digitalphotos.net/images/view_photog.php?photogid=2664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chc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mc.org/horizon-project" TargetMode="External"/><Relationship Id="rId2" Type="http://schemas.openxmlformats.org/officeDocument/2006/relationships/hyperlink" Target="http://www.emergingedtech.com/2013/07/teaching-and-learning-with-the-ipad-a-3-year-review-part-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visioningtech.com/education/" TargetMode="External"/><Relationship Id="rId4" Type="http://schemas.openxmlformats.org/officeDocument/2006/relationships/hyperlink" Target="http://www.ipadineducation.co.u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Emerging Technology: iPads in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D. Burke</a:t>
            </a:r>
          </a:p>
          <a:p>
            <a:r>
              <a:rPr lang="en-US" dirty="0" smtClean="0"/>
              <a:t>ITEC 7445</a:t>
            </a:r>
            <a:r>
              <a:rPr lang="en-US" dirty="0"/>
              <a:t> </a:t>
            </a:r>
            <a:r>
              <a:rPr lang="en-US" dirty="0" smtClean="0"/>
              <a:t>– Summer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2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Research-Based, Learner Centered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McGraw-Hill CINCH Science </a:t>
            </a:r>
            <a:r>
              <a:rPr lang="en-US" dirty="0" smtClean="0"/>
              <a:t>program is available to students through </a:t>
            </a:r>
            <a:r>
              <a:rPr lang="en-US" dirty="0" err="1" smtClean="0"/>
              <a:t>iPad</a:t>
            </a:r>
            <a:r>
              <a:rPr lang="en-US" dirty="0" smtClean="0"/>
              <a:t>, and has </a:t>
            </a:r>
            <a:r>
              <a:rPr lang="en-US" dirty="0"/>
              <a:t>the potential to </a:t>
            </a:r>
            <a:r>
              <a:rPr lang="en-US" dirty="0" smtClean="0"/>
              <a:t>instruction </a:t>
            </a:r>
            <a:r>
              <a:rPr lang="en-US" dirty="0"/>
              <a:t>for each </a:t>
            </a:r>
            <a:r>
              <a:rPr lang="en-US" dirty="0" smtClean="0"/>
              <a:t>student (Cohen, 2012).</a:t>
            </a:r>
          </a:p>
          <a:p>
            <a:r>
              <a:rPr lang="en-US" dirty="0"/>
              <a:t>iPads allow students to e-Books, cost effective and technology-based opportunities that fully engage students in interactive learning experiences.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6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can use the </a:t>
            </a:r>
            <a:r>
              <a:rPr lang="en-US" dirty="0" err="1" smtClean="0"/>
              <a:t>iPad</a:t>
            </a:r>
            <a:r>
              <a:rPr lang="en-US" dirty="0" smtClean="0"/>
              <a:t> to explore topics more fully</a:t>
            </a:r>
          </a:p>
          <a:p>
            <a:r>
              <a:rPr lang="en-US" dirty="0" smtClean="0"/>
              <a:t>One assessment found </a:t>
            </a:r>
            <a:r>
              <a:rPr lang="en-US" dirty="0"/>
              <a:t>growth in </a:t>
            </a:r>
            <a:r>
              <a:rPr lang="en-US" dirty="0" smtClean="0"/>
              <a:t>two </a:t>
            </a:r>
            <a:r>
              <a:rPr lang="en-US" dirty="0"/>
              <a:t>areas </a:t>
            </a:r>
            <a:r>
              <a:rPr lang="en-US" dirty="0" smtClean="0"/>
              <a:t>: search strategies </a:t>
            </a:r>
            <a:r>
              <a:rPr lang="en-US" dirty="0"/>
              <a:t>and </a:t>
            </a:r>
            <a:r>
              <a:rPr lang="en-US" dirty="0" smtClean="0"/>
              <a:t>evaluating web sources, both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 used every day in our digital world (Cohen, 2012). </a:t>
            </a:r>
          </a:p>
          <a:p>
            <a:endParaRPr lang="en-US" dirty="0"/>
          </a:p>
        </p:txBody>
      </p:sp>
      <p:pic>
        <p:nvPicPr>
          <p:cNvPr id="4098" name="Picture 2" descr="http://cable.poly.edu/sites/default/files/imagecache/story_img/story_img/_MG_17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2400"/>
            <a:ext cx="1981199" cy="115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3600" y="1295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Cable Poly U &lt;http://cable.poly.edu/sites/default/files/imagecache/story_img/story_img/_MG_1759.jpg&gt;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4014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create rich and varied work by combining applications and content. </a:t>
            </a:r>
          </a:p>
          <a:p>
            <a:r>
              <a:rPr lang="en-US" dirty="0" smtClean="0"/>
              <a:t>Collaborative activities and communication foster analysis and critical thinking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2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283" y="2510823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iPads give teachers </a:t>
            </a:r>
            <a:r>
              <a:rPr lang="en-US" dirty="0"/>
              <a:t>and staff </a:t>
            </a:r>
            <a:r>
              <a:rPr lang="en-US" dirty="0" smtClean="0"/>
              <a:t>new options </a:t>
            </a:r>
            <a:r>
              <a:rPr lang="en-US" dirty="0"/>
              <a:t>to accommodate different learning </a:t>
            </a:r>
            <a:r>
              <a:rPr lang="en-US" dirty="0" smtClean="0"/>
              <a:t>abilities.</a:t>
            </a:r>
          </a:p>
          <a:p>
            <a:r>
              <a:rPr lang="en-US" dirty="0" smtClean="0"/>
              <a:t>iPads provide access to multimedia and read-aloud technology which support students with disabilities and English language learners.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 descr="http://t2.gstatic.com/images?q=tbn:ANd9GcT-Pc0VrmcKUgSfcPCLnIOyC3Y18I34LcYx1OJT3vBo5KI_DaC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1447800" cy="197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1905000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http://www.friendshipcircle.org/blog/wp-content/uploads/2011/02/ipad-apps-e1297022632574-220x300.jpg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9489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“What seems to make the implementation of the </a:t>
            </a:r>
            <a:r>
              <a:rPr lang="en-US" b="1" dirty="0" err="1"/>
              <a:t>iPad</a:t>
            </a:r>
            <a:r>
              <a:rPr lang="en-US" b="1" dirty="0"/>
              <a:t> into the classroom successful in terms of the instructor is the personalization of the devices to very specific instructional needs.  The </a:t>
            </a:r>
            <a:r>
              <a:rPr lang="en-US" b="1" dirty="0" err="1"/>
              <a:t>iPad</a:t>
            </a:r>
            <a:r>
              <a:rPr lang="en-US" b="1" dirty="0"/>
              <a:t> is useable, portable, and quick to move from application to application.“ </a:t>
            </a:r>
            <a:r>
              <a:rPr lang="en-US" b="1" dirty="0" smtClean="0"/>
              <a:t>(</a:t>
            </a:r>
            <a:r>
              <a:rPr lang="en-US" b="1" dirty="0" err="1" smtClean="0"/>
              <a:t>Mahaley</a:t>
            </a:r>
            <a:r>
              <a:rPr lang="en-US" b="1" dirty="0" smtClean="0"/>
              <a:t>, 2013)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99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</a:t>
            </a:r>
            <a:r>
              <a:rPr lang="en-US" dirty="0" smtClean="0"/>
              <a:t>earning </a:t>
            </a:r>
            <a:r>
              <a:rPr lang="en-US" dirty="0"/>
              <a:t>has an anytime-anyplace access approach.  </a:t>
            </a:r>
            <a:endParaRPr lang="en-US" dirty="0" smtClean="0"/>
          </a:p>
          <a:p>
            <a:r>
              <a:rPr lang="en-US" dirty="0" smtClean="0"/>
              <a:t>Learning </a:t>
            </a:r>
            <a:r>
              <a:rPr lang="en-US" dirty="0"/>
              <a:t>can take place in any environment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Lessons </a:t>
            </a:r>
            <a:r>
              <a:rPr lang="en-US" dirty="0"/>
              <a:t>are </a:t>
            </a:r>
            <a:r>
              <a:rPr lang="en-US" dirty="0" smtClean="0"/>
              <a:t>flipped – students become their own teachers; teachers are facilitators.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dirty="0" smtClean="0"/>
              <a:t>Documents </a:t>
            </a:r>
            <a:r>
              <a:rPr lang="en-US" dirty="0"/>
              <a:t>become active </a:t>
            </a:r>
            <a:r>
              <a:rPr lang="en-US" dirty="0" smtClean="0"/>
              <a:t>tools.</a:t>
            </a:r>
          </a:p>
          <a:p>
            <a:r>
              <a:rPr lang="en-US" dirty="0" smtClean="0"/>
              <a:t>Teachers </a:t>
            </a:r>
            <a:r>
              <a:rPr lang="en-US" dirty="0"/>
              <a:t>have to </a:t>
            </a:r>
            <a:r>
              <a:rPr lang="en-US" dirty="0" smtClean="0"/>
              <a:t>evaluate resources </a:t>
            </a:r>
            <a:r>
              <a:rPr lang="en-US" dirty="0"/>
              <a:t>and provide richer content that includes multimedia.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535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iPads support “cloud” interfaces </a:t>
            </a:r>
            <a:r>
              <a:rPr lang="en-US" dirty="0"/>
              <a:t>for group </a:t>
            </a:r>
            <a:r>
              <a:rPr lang="en-US" dirty="0" smtClean="0"/>
              <a:t>collaboration; e.g. student-created </a:t>
            </a:r>
            <a:r>
              <a:rPr lang="en-US" dirty="0"/>
              <a:t>wikis define how collaborative spaces are </a:t>
            </a:r>
            <a:r>
              <a:rPr lang="en-US" dirty="0" smtClean="0"/>
              <a:t>now  used </a:t>
            </a:r>
            <a:r>
              <a:rPr lang="en-US" dirty="0"/>
              <a:t>in education. </a:t>
            </a:r>
            <a:endParaRPr lang="en-US" dirty="0" smtClean="0"/>
          </a:p>
          <a:p>
            <a:r>
              <a:rPr lang="en-US" dirty="0" err="1" smtClean="0"/>
              <a:t>Mindmeister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an example of a </a:t>
            </a:r>
            <a:r>
              <a:rPr lang="en-US" dirty="0"/>
              <a:t>collaborative mind-mapping tool </a:t>
            </a:r>
            <a:r>
              <a:rPr lang="en-US" dirty="0" smtClean="0"/>
              <a:t>available for </a:t>
            </a:r>
            <a:r>
              <a:rPr lang="en-US" dirty="0" err="1" smtClean="0"/>
              <a:t>iPad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31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&amp;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iPads function on their own, special heavy-duty cases will protect the devices from accidental damage during classroom use.</a:t>
            </a:r>
          </a:p>
          <a:p>
            <a:r>
              <a:rPr lang="en-US" dirty="0" smtClean="0"/>
              <a:t>iPads can only print documents via specially-enabled “</a:t>
            </a:r>
            <a:r>
              <a:rPr lang="en-US" dirty="0" err="1" smtClean="0"/>
              <a:t>AirPrint</a:t>
            </a:r>
            <a:r>
              <a:rPr lang="en-US" dirty="0" smtClean="0"/>
              <a:t>” printers but these are becoming more readily available.</a:t>
            </a:r>
          </a:p>
        </p:txBody>
      </p:sp>
    </p:spTree>
    <p:extLst>
      <p:ext uri="{BB962C8B-B14F-4D97-AF65-F5344CB8AC3E}">
        <p14:creationId xmlns:p14="http://schemas.microsoft.com/office/powerpoint/2010/main" val="366642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456" y="1219200"/>
            <a:ext cx="7024744" cy="1143000"/>
          </a:xfrm>
        </p:spPr>
        <p:txBody>
          <a:bodyPr/>
          <a:lstStyle/>
          <a:p>
            <a:r>
              <a:rPr lang="en-US" dirty="0" smtClean="0"/>
              <a:t>Technical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6777317" cy="3508977"/>
          </a:xfrm>
        </p:spPr>
        <p:txBody>
          <a:bodyPr/>
          <a:lstStyle/>
          <a:p>
            <a:r>
              <a:rPr lang="en-US" dirty="0" smtClean="0"/>
              <a:t>As Apple products, AppleCare support can be purchased for the devices</a:t>
            </a:r>
          </a:p>
          <a:p>
            <a:r>
              <a:rPr lang="en-US" dirty="0" smtClean="0"/>
              <a:t>Apple products are less susceptible to viruses and malicious software</a:t>
            </a:r>
          </a:p>
          <a:p>
            <a:endParaRPr lang="en-US" dirty="0"/>
          </a:p>
        </p:txBody>
      </p:sp>
      <p:pic>
        <p:nvPicPr>
          <p:cNvPr id="7170" name="Picture 2" descr="Circuit Board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799"/>
            <a:ext cx="137160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0" y="1604217"/>
            <a:ext cx="24841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Circuit Board Stock Photo</a:t>
            </a:r>
          </a:p>
          <a:p>
            <a:pPr algn="r"/>
            <a:r>
              <a:rPr lang="en-US" sz="1000" dirty="0"/>
              <a:t>By </a:t>
            </a:r>
            <a:r>
              <a:rPr lang="en-US" sz="1000" dirty="0">
                <a:hlinkClick r:id="rId3"/>
              </a:rPr>
              <a:t>Michelle </a:t>
            </a:r>
            <a:r>
              <a:rPr lang="en-US" sz="1000" dirty="0" err="1">
                <a:hlinkClick r:id="rId3"/>
              </a:rPr>
              <a:t>Meiklejohn</a:t>
            </a:r>
            <a:r>
              <a:rPr lang="en-US" sz="1000" dirty="0"/>
              <a:t>, published on 29 October 2009</a:t>
            </a:r>
            <a:br>
              <a:rPr lang="en-US" sz="1000" dirty="0"/>
            </a:br>
            <a:r>
              <a:rPr lang="en-US" sz="1000" dirty="0"/>
              <a:t>Stock Photo - image ID: 1009177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1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Access to a robust wireless network is critical to allow for multiple simultaneous users.</a:t>
            </a:r>
          </a:p>
          <a:p>
            <a:r>
              <a:rPr lang="en-US" dirty="0" smtClean="0"/>
              <a:t>Even with specialized apps, occasionally materials will not display correctly or as expected, for example html-enabled e-mail and some websites.</a:t>
            </a:r>
          </a:p>
          <a:p>
            <a:r>
              <a:rPr lang="en-US" dirty="0" smtClean="0"/>
              <a:t>They are easily dropped and screens will break, hence the need for special cases, AppleCare support, and insurance.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9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Across the United States and around the world, schools are embracing the use of iPads as an affordable, practical way to reach 1:1 student technology access while providing engaging, challenging  content instruction.</a:t>
            </a:r>
          </a:p>
          <a:p>
            <a:r>
              <a:rPr lang="en-US" dirty="0" smtClean="0"/>
              <a:t>The NMC </a:t>
            </a:r>
            <a:r>
              <a:rPr lang="en-US" dirty="0"/>
              <a:t>Horizon Report (2011) identified </a:t>
            </a:r>
            <a:r>
              <a:rPr lang="en-US" dirty="0" smtClean="0"/>
              <a:t>use of mobile devices as one of six emergent technologies that will transform K-12 education.</a:t>
            </a:r>
          </a:p>
          <a:p>
            <a:r>
              <a:rPr lang="en-US" dirty="0" smtClean="0"/>
              <a:t>Mobile devices – including iPads – allow students </a:t>
            </a:r>
            <a:r>
              <a:rPr lang="en-US" dirty="0"/>
              <a:t>and teachers to take their technology with them, </a:t>
            </a:r>
            <a:r>
              <a:rPr lang="en-US" dirty="0" smtClean="0"/>
              <a:t>unconstrained </a:t>
            </a:r>
            <a:r>
              <a:rPr lang="en-US" dirty="0"/>
              <a:t>by bulky boxes and wires. </a:t>
            </a:r>
            <a:endParaRPr lang="en-US" dirty="0"/>
          </a:p>
        </p:txBody>
      </p:sp>
      <p:pic>
        <p:nvPicPr>
          <p:cNvPr id="1026" name="Picture 2" descr="ipad.jpg - ip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020" y="228598"/>
            <a:ext cx="1295400" cy="156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0800000" flipV="1">
            <a:off x="5486400" y="1752601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Rawls, Danielle. </a:t>
            </a:r>
            <a:r>
              <a:rPr lang="en-US" sz="1000" u="sng" dirty="0" smtClean="0"/>
              <a:t>ipad.jpg</a:t>
            </a:r>
            <a:r>
              <a:rPr lang="en-US" sz="1000" dirty="0" smtClean="0"/>
              <a:t>. 3/26/2012. Pics4Learning. 17 Jul 2013 &lt;http://pics.tech4learning.com&gt;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562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Free</a:t>
            </a:r>
            <a:r>
              <a:rPr lang="en-US" dirty="0"/>
              <a:t>, high quality educational applications </a:t>
            </a:r>
            <a:r>
              <a:rPr lang="en-US" dirty="0" smtClean="0"/>
              <a:t>are widely available for </a:t>
            </a:r>
            <a:r>
              <a:rPr lang="en-US" dirty="0"/>
              <a:t>use on iPads, which is especially helpful given the budget constraints of most schools (Wilson, 2013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iPad</a:t>
            </a:r>
            <a:r>
              <a:rPr lang="en-US" dirty="0" smtClean="0"/>
              <a:t> cost has been steadily declining as each new iteration is introduced to the consumer market.</a:t>
            </a:r>
          </a:p>
          <a:p>
            <a:r>
              <a:rPr lang="en-US" dirty="0" smtClean="0"/>
              <a:t>A refurbished </a:t>
            </a:r>
            <a:r>
              <a:rPr lang="en-US" dirty="0" err="1" smtClean="0"/>
              <a:t>iPad</a:t>
            </a:r>
            <a:r>
              <a:rPr lang="en-US" dirty="0" smtClean="0"/>
              <a:t> 3 can cost $349; the </a:t>
            </a:r>
            <a:r>
              <a:rPr lang="en-US" dirty="0" err="1" smtClean="0"/>
              <a:t>iPad</a:t>
            </a:r>
            <a:r>
              <a:rPr lang="en-US" dirty="0" smtClean="0"/>
              <a:t> 2 retails for $399. Processing speed and display affect pricing.</a:t>
            </a:r>
          </a:p>
          <a:p>
            <a:r>
              <a:rPr lang="en-US" dirty="0" smtClean="0"/>
              <a:t>Schools can negotiate contract pricing for volume purchases.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iPads have been found to change student performance. </a:t>
            </a:r>
          </a:p>
          <a:p>
            <a:r>
              <a:rPr lang="en-US" dirty="0"/>
              <a:t>Students tend to submit assignments on deadline, </a:t>
            </a:r>
            <a:r>
              <a:rPr lang="en-US" dirty="0" smtClean="0"/>
              <a:t>deliver </a:t>
            </a:r>
            <a:r>
              <a:rPr lang="en-US" dirty="0"/>
              <a:t>higher quality work (</a:t>
            </a:r>
            <a:r>
              <a:rPr lang="en-US" dirty="0" err="1"/>
              <a:t>Mahaley</a:t>
            </a:r>
            <a:r>
              <a:rPr lang="en-US" dirty="0"/>
              <a:t>, 2013), and are more engaged in class. </a:t>
            </a:r>
          </a:p>
          <a:p>
            <a:r>
              <a:rPr lang="en-US" dirty="0"/>
              <a:t>Standardized test results are only beginning to reflect steady growth documenting the success of the </a:t>
            </a:r>
            <a:r>
              <a:rPr lang="en-US" dirty="0" smtClean="0"/>
              <a:t>project.</a:t>
            </a:r>
          </a:p>
          <a:p>
            <a:r>
              <a:rPr lang="en-US" dirty="0"/>
              <a:t>Dr. Donald </a:t>
            </a:r>
            <a:r>
              <a:rPr lang="en-US" dirty="0" err="1" smtClean="0"/>
              <a:t>Leu</a:t>
            </a:r>
            <a:r>
              <a:rPr lang="en-US" dirty="0" smtClean="0"/>
              <a:t> at University of Connecticut is currently </a:t>
            </a:r>
            <a:r>
              <a:rPr lang="en-US" dirty="0"/>
              <a:t>conducting research on </a:t>
            </a:r>
            <a:r>
              <a:rPr lang="en-US" dirty="0" smtClean="0"/>
              <a:t>high school students’ ability to locate </a:t>
            </a:r>
            <a:r>
              <a:rPr lang="en-US" dirty="0"/>
              <a:t>resources, </a:t>
            </a:r>
            <a:r>
              <a:rPr lang="en-US" dirty="0" smtClean="0"/>
              <a:t>evaluate </a:t>
            </a:r>
            <a:r>
              <a:rPr lang="en-US" dirty="0"/>
              <a:t>resources, </a:t>
            </a:r>
            <a:r>
              <a:rPr lang="en-US" dirty="0" smtClean="0"/>
              <a:t>synthesize </a:t>
            </a:r>
            <a:r>
              <a:rPr lang="en-US" dirty="0"/>
              <a:t>information, and </a:t>
            </a:r>
            <a:r>
              <a:rPr lang="en-US" dirty="0" smtClean="0"/>
              <a:t>communicate </a:t>
            </a:r>
            <a:r>
              <a:rPr lang="en-US" dirty="0"/>
              <a:t>through blogs or </a:t>
            </a:r>
            <a:r>
              <a:rPr lang="en-US" dirty="0" smtClean="0"/>
              <a:t>wikis (Cohen, 2012)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3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510823"/>
            <a:ext cx="6500308" cy="3508977"/>
          </a:xfrm>
        </p:spPr>
        <p:txBody>
          <a:bodyPr/>
          <a:lstStyle/>
          <a:p>
            <a:r>
              <a:rPr lang="en-US" dirty="0"/>
              <a:t>Web-based technology </a:t>
            </a:r>
            <a:r>
              <a:rPr lang="en-US" dirty="0" smtClean="0"/>
              <a:t>such as that accessed through iPads makes </a:t>
            </a:r>
            <a:r>
              <a:rPr lang="en-US" dirty="0"/>
              <a:t>education a </a:t>
            </a:r>
            <a:r>
              <a:rPr lang="en-US" dirty="0" smtClean="0"/>
              <a:t>“participatory </a:t>
            </a:r>
            <a:r>
              <a:rPr lang="en-US" dirty="0"/>
              <a:t>medium in which educators, parents, students, and community members are both producers and consumers of </a:t>
            </a:r>
            <a:r>
              <a:rPr lang="en-US" dirty="0" smtClean="0"/>
              <a:t>information” (Page, 2008)</a:t>
            </a:r>
            <a:endParaRPr lang="en-US" dirty="0"/>
          </a:p>
        </p:txBody>
      </p:sp>
      <p:pic>
        <p:nvPicPr>
          <p:cNvPr id="8194" name="Picture 2" descr="Girl Chatting On Internet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0104"/>
            <a:ext cx="1143000" cy="147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91200" y="163068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Girl Chatting On Internet Stock Photo</a:t>
            </a:r>
          </a:p>
          <a:p>
            <a:pPr algn="r"/>
            <a:r>
              <a:rPr lang="en-US" sz="1000" dirty="0"/>
              <a:t>By </a:t>
            </a:r>
            <a:r>
              <a:rPr lang="en-US" sz="1000" dirty="0">
                <a:hlinkClick r:id="rId3"/>
              </a:rPr>
              <a:t>Stuart Miles</a:t>
            </a:r>
            <a:r>
              <a:rPr lang="en-US" sz="1000" dirty="0"/>
              <a:t>, published on 26 August 2011</a:t>
            </a:r>
            <a:br>
              <a:rPr lang="en-US" sz="1000" dirty="0"/>
            </a:br>
            <a:r>
              <a:rPr lang="en-US" sz="1000" dirty="0"/>
              <a:t>Stock Photo - image ID: </a:t>
            </a:r>
            <a:r>
              <a:rPr lang="en-US" sz="1000" dirty="0" smtClean="0"/>
              <a:t>10055380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699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Safe, Healthy, Legal &amp; 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should participate in developing policies and procedures for </a:t>
            </a:r>
            <a:r>
              <a:rPr lang="en-US" dirty="0" err="1"/>
              <a:t>iPad</a:t>
            </a:r>
            <a:r>
              <a:rPr lang="en-US" dirty="0"/>
              <a:t> </a:t>
            </a:r>
            <a:r>
              <a:rPr lang="en-US" dirty="0" smtClean="0"/>
              <a:t>use in school, including consequences for inappropriate use. </a:t>
            </a:r>
          </a:p>
          <a:p>
            <a:r>
              <a:rPr lang="en-US" dirty="0" smtClean="0"/>
              <a:t>Students will benefit from having ethical practices incorporated throughout instruction.</a:t>
            </a:r>
            <a:endParaRPr lang="en-US" dirty="0"/>
          </a:p>
          <a:p>
            <a:r>
              <a:rPr lang="en-US" dirty="0" smtClean="0"/>
              <a:t>Technology use by very young children is developmentally appropriate when use is limited to specific instructional activities.</a:t>
            </a:r>
          </a:p>
          <a:p>
            <a:r>
              <a:rPr lang="en-US" dirty="0" smtClean="0"/>
              <a:t>As </a:t>
            </a:r>
            <a:r>
              <a:rPr lang="en-US" dirty="0"/>
              <a:t>with any technology use, students should be supervised by an adult.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0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iPads allow  individualized instruction in ways never before seen in schools.</a:t>
            </a:r>
          </a:p>
          <a:p>
            <a:r>
              <a:rPr lang="en-US" dirty="0" smtClean="0"/>
              <a:t>Each student will interact with the </a:t>
            </a:r>
            <a:r>
              <a:rPr lang="en-US" dirty="0" err="1" smtClean="0"/>
              <a:t>iPad</a:t>
            </a:r>
            <a:r>
              <a:rPr lang="en-US" dirty="0" smtClean="0"/>
              <a:t> in his own way, and use it to control his own learning</a:t>
            </a:r>
          </a:p>
        </p:txBody>
      </p:sp>
      <p:pic>
        <p:nvPicPr>
          <p:cNvPr id="9218" name="Picture 2" descr="http://www.elchc.org/_uploaded_files/diverse-group-of-ki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0"/>
            <a:ext cx="1676400" cy="236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56388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effectLst/>
                <a:hlinkClick r:id="rId3"/>
              </a:rPr>
              <a:t>Early Learning Coalition of Hillsborough County - Tampa, Florida</a:t>
            </a:r>
            <a:r>
              <a:rPr lang="en-US" sz="1000" dirty="0" smtClean="0">
                <a:hlinkClick r:id="rId3"/>
              </a:rPr>
              <a:t>www.elchc.org</a:t>
            </a:r>
            <a:r>
              <a:rPr lang="en-US" sz="1000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918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Courses</a:t>
            </a:r>
            <a:r>
              <a:rPr lang="en-US" dirty="0"/>
              <a:t>, workshops, and seminars </a:t>
            </a:r>
            <a:r>
              <a:rPr lang="en-US" dirty="0" smtClean="0"/>
              <a:t>can be offered as online, asynchronous </a:t>
            </a:r>
            <a:r>
              <a:rPr lang="en-US" dirty="0"/>
              <a:t>learning </a:t>
            </a:r>
            <a:r>
              <a:rPr lang="en-US" dirty="0" smtClean="0"/>
              <a:t>using iPads.</a:t>
            </a:r>
          </a:p>
          <a:p>
            <a:r>
              <a:rPr lang="en-US" dirty="0" smtClean="0"/>
              <a:t>Training is made more </a:t>
            </a:r>
            <a:r>
              <a:rPr lang="en-US" dirty="0"/>
              <a:t>accessible while easing scheduling conflicts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It is important to train in small doses.</a:t>
            </a:r>
          </a:p>
          <a:p>
            <a:r>
              <a:rPr lang="en-US" dirty="0" smtClean="0"/>
              <a:t>Training must be relevant and sustained, and teachers need to practice new skills immediately.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1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Funding considerations and concerns about intermittent </a:t>
            </a:r>
            <a:r>
              <a:rPr lang="en-US" dirty="0" err="1" smtClean="0"/>
              <a:t>wi-fi</a:t>
            </a:r>
            <a:r>
              <a:rPr lang="en-US" dirty="0" smtClean="0"/>
              <a:t> connectivity support proposing a gradual </a:t>
            </a:r>
            <a:r>
              <a:rPr lang="en-US" dirty="0" err="1" smtClean="0"/>
              <a:t>iPad</a:t>
            </a:r>
            <a:r>
              <a:rPr lang="en-US" dirty="0" smtClean="0"/>
              <a:t> implementation plan.</a:t>
            </a:r>
          </a:p>
          <a:p>
            <a:r>
              <a:rPr lang="en-US" dirty="0" smtClean="0"/>
              <a:t>Include </a:t>
            </a:r>
            <a:r>
              <a:rPr lang="en-US" dirty="0" err="1" smtClean="0"/>
              <a:t>iPad</a:t>
            </a:r>
            <a:r>
              <a:rPr lang="en-US" dirty="0" smtClean="0"/>
              <a:t> use procedures in Acceptable Use Policy signed by parents each year. iPads would remain in the school building for use during the school day.</a:t>
            </a:r>
          </a:p>
          <a:p>
            <a:r>
              <a:rPr lang="en-US" dirty="0" smtClean="0"/>
              <a:t>Year 1 – purchase class </a:t>
            </a:r>
            <a:r>
              <a:rPr lang="en-US" dirty="0"/>
              <a:t>sets for</a:t>
            </a:r>
            <a:r>
              <a:rPr lang="en-US" dirty="0" smtClean="0"/>
              <a:t> grades 3-5 </a:t>
            </a:r>
          </a:p>
          <a:p>
            <a:r>
              <a:rPr lang="en-US" dirty="0" smtClean="0"/>
              <a:t>Year 2 - </a:t>
            </a:r>
            <a:r>
              <a:rPr lang="en-US" dirty="0"/>
              <a:t>purchase </a:t>
            </a:r>
            <a:r>
              <a:rPr lang="en-US" dirty="0" smtClean="0"/>
              <a:t>class </a:t>
            </a:r>
            <a:r>
              <a:rPr lang="en-US" dirty="0"/>
              <a:t>sets for incoming 6</a:t>
            </a:r>
            <a:r>
              <a:rPr lang="en-US" baseline="30000" dirty="0"/>
              <a:t>th</a:t>
            </a:r>
            <a:r>
              <a:rPr lang="en-US" dirty="0"/>
              <a:t> graders </a:t>
            </a:r>
            <a:endParaRPr lang="en-US" dirty="0" smtClean="0"/>
          </a:p>
          <a:p>
            <a:r>
              <a:rPr lang="en-US" dirty="0" smtClean="0"/>
              <a:t>Year 3 - </a:t>
            </a:r>
            <a:r>
              <a:rPr lang="en-US" dirty="0"/>
              <a:t>purchase class sets f</a:t>
            </a:r>
            <a:r>
              <a:rPr lang="en-US" dirty="0" smtClean="0"/>
              <a:t>or first and second grades and rising 7</a:t>
            </a:r>
            <a:r>
              <a:rPr lang="en-US" baseline="30000" dirty="0" smtClean="0"/>
              <a:t>th</a:t>
            </a:r>
            <a:r>
              <a:rPr lang="en-US" dirty="0" smtClean="0"/>
              <a:t> graders</a:t>
            </a:r>
          </a:p>
          <a:p>
            <a:r>
              <a:rPr lang="en-US" dirty="0" smtClean="0"/>
              <a:t>Year 4 – Purchase class sets </a:t>
            </a:r>
            <a:r>
              <a:rPr lang="en-US" dirty="0"/>
              <a:t>rising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graders and begin replacement plan for original purchases</a:t>
            </a:r>
          </a:p>
          <a:p>
            <a:r>
              <a:rPr lang="en-US" dirty="0" smtClean="0"/>
              <a:t>Provide ongoing funding to replace iPads lost to damage.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2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presentation represents a 180-degree shift in my own thinking. Six months ago I eschewed all use of any Apple product. However, after being gifted with one three months ago, I have become a disciple of apps and see myriad opportunities to engage students through using iPads. </a:t>
            </a:r>
          </a:p>
          <a:p>
            <a:r>
              <a:rPr lang="en-US" dirty="0" smtClean="0"/>
              <a:t>I have seen first-hand how engaged with learning students are when using iPads, and I have gotten a glimpse of the possibilities offered to disengaged students, English Language Learners and student with disabilities.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Cohen, S. (2012). A 1:1 </a:t>
            </a:r>
            <a:r>
              <a:rPr lang="en-US" dirty="0" err="1"/>
              <a:t>iPad</a:t>
            </a:r>
            <a:r>
              <a:rPr lang="en-US" dirty="0"/>
              <a:t> initiative: vision to reality. </a:t>
            </a:r>
            <a:r>
              <a:rPr lang="en-US" i="1" dirty="0"/>
              <a:t>Library Media Connection</a:t>
            </a:r>
            <a:r>
              <a:rPr lang="en-US" dirty="0"/>
              <a:t>, </a:t>
            </a:r>
            <a:r>
              <a:rPr lang="en-US" i="1" dirty="0"/>
              <a:t>30</a:t>
            </a:r>
            <a:r>
              <a:rPr lang="en-US" dirty="0"/>
              <a:t>(6), 14-16. </a:t>
            </a:r>
          </a:p>
          <a:p>
            <a:r>
              <a:rPr lang="en-US" i="1" dirty="0"/>
              <a:t>LEA Consolidated Application. </a:t>
            </a:r>
            <a:r>
              <a:rPr lang="en-US" dirty="0"/>
              <a:t>(2012). Atlanta: Atlanta Public Schools. </a:t>
            </a:r>
          </a:p>
          <a:p>
            <a:r>
              <a:rPr lang="en-US" dirty="0" err="1"/>
              <a:t>Mahaley</a:t>
            </a:r>
            <a:r>
              <a:rPr lang="en-US" dirty="0"/>
              <a:t>, D. (2013, July 16). Teaching and Learning with the </a:t>
            </a:r>
            <a:r>
              <a:rPr lang="en-US" dirty="0" err="1"/>
              <a:t>iPad</a:t>
            </a:r>
            <a:r>
              <a:rPr lang="en-US" dirty="0"/>
              <a:t> – a 3 Year Review (Parts 1 and 2). </a:t>
            </a:r>
            <a:r>
              <a:rPr lang="en-US" i="1" dirty="0" err="1"/>
              <a:t>EmergingEdTech</a:t>
            </a:r>
            <a:r>
              <a:rPr lang="en-US" i="1" dirty="0"/>
              <a:t>. Education Technology. Internet and instructional technologies for teachers &amp; other educators.</a:t>
            </a:r>
            <a:r>
              <a:rPr lang="en-US" dirty="0"/>
              <a:t> Retrieved July 16, 2013, from </a:t>
            </a:r>
            <a:r>
              <a:rPr lang="en-US" u="sng" dirty="0">
                <a:hlinkClick r:id="rId2"/>
              </a:rPr>
              <a:t>http://www.emergingedtech.com/2013/07/teaching-and-learning-with-the-ipad-a-3-year-review-part-2/</a:t>
            </a:r>
            <a:r>
              <a:rPr lang="en-US" dirty="0"/>
              <a:t>  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NMC Horizon Project. The New Media Consortium. (</a:t>
            </a:r>
            <a:r>
              <a:rPr lang="en-US" dirty="0" err="1"/>
              <a:t>n.d.</a:t>
            </a:r>
            <a:r>
              <a:rPr lang="en-US" dirty="0"/>
              <a:t>). The New Media Consortium. Sparking innovation, learning and creativity. Retrieved July 16, 2013, from </a:t>
            </a:r>
            <a:r>
              <a:rPr lang="en-US" u="sng" dirty="0">
                <a:hlinkClick r:id="rId3"/>
              </a:rPr>
              <a:t>http://www.nmc.org/horizon-project</a:t>
            </a:r>
            <a:r>
              <a:rPr lang="en-US" dirty="0"/>
              <a:t>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Page, G. A. (Director) (2008, October 16). Top 10 Web-based educational technologies. </a:t>
            </a:r>
            <a:r>
              <a:rPr lang="en-US" i="1" dirty="0"/>
              <a:t>College of Education</a:t>
            </a:r>
            <a:r>
              <a:rPr lang="en-US" dirty="0"/>
              <a:t>. Lecture conducted from University of Alaska, Anchorage.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Wilson, I. (</a:t>
            </a:r>
            <a:r>
              <a:rPr lang="en-US" dirty="0" err="1"/>
              <a:t>n.d.</a:t>
            </a:r>
            <a:r>
              <a:rPr lang="en-US" dirty="0"/>
              <a:t>). iPads in Education. </a:t>
            </a:r>
            <a:r>
              <a:rPr lang="en-US" i="1" dirty="0"/>
              <a:t>iPads in Education</a:t>
            </a:r>
            <a:r>
              <a:rPr lang="en-US" dirty="0"/>
              <a:t>. Retrieved July 16, 2013, from </a:t>
            </a:r>
            <a:r>
              <a:rPr lang="en-US" u="sng" dirty="0">
                <a:hlinkClick r:id="rId4"/>
              </a:rPr>
              <a:t>http://www.ipadineducation.co.uk/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Zappa, M. (</a:t>
            </a:r>
            <a:r>
              <a:rPr lang="en-US" dirty="0" err="1"/>
              <a:t>n.d.</a:t>
            </a:r>
            <a:r>
              <a:rPr lang="en-US" dirty="0"/>
              <a:t>). The future of education technology | Envisioning Technology.  Envisioning emerging technology for 2012 and beyond (by </a:t>
            </a:r>
            <a:r>
              <a:rPr lang="en-US" dirty="0" err="1"/>
              <a:t>Michell</a:t>
            </a:r>
            <a:r>
              <a:rPr lang="en-US" dirty="0"/>
              <a:t> Zappa). Retrieved July 16, 2013, from </a:t>
            </a:r>
            <a:r>
              <a:rPr lang="en-US" u="sng" dirty="0">
                <a:hlinkClick r:id="rId5"/>
              </a:rPr>
              <a:t>http://envisioningtech.com/education/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Centennial Place Elementary School transitions from a K-5 traditional school model to a K-8 charter school, class sets of iPads should be purchased for each classroom, supporting our mission as an innovative, “break-the-mold” public STEAM school, and making the ideal of 1:1 computing a reality for our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Learners Affected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Children from age 7 up (second grade) can use iPads comfortably because of their size, touch-screen interface and appealing multimedia learning materials. </a:t>
            </a:r>
          </a:p>
          <a:p>
            <a:r>
              <a:rPr lang="en-US" dirty="0" smtClean="0"/>
              <a:t>Students younger than 7 will need more support and supervision.</a:t>
            </a:r>
          </a:p>
          <a:p>
            <a:r>
              <a:rPr lang="en-US" dirty="0" smtClean="0"/>
              <a:t>Students with disabilities and English language learners will benefit from using the devices’ interactive multimedia materials.</a:t>
            </a:r>
            <a:endParaRPr lang="en-US" dirty="0"/>
          </a:p>
        </p:txBody>
      </p:sp>
      <p:pic>
        <p:nvPicPr>
          <p:cNvPr id="2050" name="Picture 2" descr="img_00831.jpg - Studying Studen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755" y="304800"/>
            <a:ext cx="152591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48400" y="1425714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Curry, Scott. </a:t>
            </a:r>
            <a:r>
              <a:rPr lang="en-US" sz="1000" u="sng" dirty="0" smtClean="0"/>
              <a:t>img_00831.jpg</a:t>
            </a:r>
            <a:r>
              <a:rPr lang="en-US" sz="1000" dirty="0" smtClean="0"/>
              <a:t>. August 16th 2007. Pics4Learning. 17 Jul 2013 &lt;http://pics.tech4learning.com&gt;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599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Visionary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Atlanta Public Schools </a:t>
            </a:r>
            <a:r>
              <a:rPr lang="en-US" dirty="0" smtClean="0"/>
              <a:t>Technology Vision is </a:t>
            </a:r>
            <a:r>
              <a:rPr lang="en-US" dirty="0"/>
              <a:t>expressed in the </a:t>
            </a:r>
            <a:r>
              <a:rPr lang="en-US" dirty="0" smtClean="0"/>
              <a:t>annual Local </a:t>
            </a:r>
            <a:r>
              <a:rPr lang="en-US" dirty="0"/>
              <a:t>Education Authority (LEA) reauthorization documents provided to the U.S. Department of Education </a:t>
            </a:r>
            <a:r>
              <a:rPr lang="en-US" dirty="0" smtClean="0"/>
              <a:t>for school year 2012-13.</a:t>
            </a:r>
          </a:p>
          <a:p>
            <a:r>
              <a:rPr lang="en-US" dirty="0" smtClean="0"/>
              <a:t>Innovative school level use of technology can transform education and significantly reduce current inequities in resource allocation.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0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Visionary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1800" dirty="0" smtClean="0"/>
              <a:t>Specifically, APS believes technology will:</a:t>
            </a:r>
          </a:p>
          <a:p>
            <a:pPr lvl="1"/>
            <a:r>
              <a:rPr lang="en-US" sz="1800" dirty="0"/>
              <a:t>provide tools and resources to help educators improve instructional </a:t>
            </a:r>
            <a:r>
              <a:rPr lang="en-US" sz="1800" dirty="0" smtClean="0"/>
              <a:t>practices,</a:t>
            </a:r>
            <a:endParaRPr lang="en-US" sz="1800" dirty="0"/>
          </a:p>
          <a:p>
            <a:pPr lvl="1"/>
            <a:r>
              <a:rPr lang="en-US" sz="1800" dirty="0"/>
              <a:t>connect educators to learning, data, content, and </a:t>
            </a:r>
            <a:r>
              <a:rPr lang="en-US" sz="1800" dirty="0" smtClean="0"/>
              <a:t>systems,</a:t>
            </a:r>
          </a:p>
          <a:p>
            <a:pPr lvl="1"/>
            <a:r>
              <a:rPr lang="en-US" sz="1800" dirty="0"/>
              <a:t>implement relevant, rigorous, and engaging learning experiences that promote student creativity and </a:t>
            </a:r>
            <a:r>
              <a:rPr lang="en-US" sz="1800" dirty="0" smtClean="0"/>
              <a:t>learning,</a:t>
            </a:r>
          </a:p>
          <a:p>
            <a:pPr lvl="1"/>
            <a:r>
              <a:rPr lang="en-US" sz="1800" dirty="0"/>
              <a:t>measure and drive student </a:t>
            </a:r>
            <a:r>
              <a:rPr lang="en-US" sz="1800" dirty="0" smtClean="0"/>
              <a:t>learning</a:t>
            </a:r>
            <a:r>
              <a:rPr lang="en-US" sz="1800" dirty="0"/>
              <a:t>,</a:t>
            </a:r>
            <a:endParaRPr lang="en-US" sz="1800" dirty="0" smtClean="0"/>
          </a:p>
          <a:p>
            <a:pPr lvl="1"/>
            <a:r>
              <a:rPr lang="en-US" sz="1800" dirty="0"/>
              <a:t>create a comprehensive, device-neutral learning </a:t>
            </a:r>
            <a:r>
              <a:rPr lang="en-US" sz="1800" dirty="0" smtClean="0"/>
              <a:t>infrastructure,</a:t>
            </a:r>
          </a:p>
          <a:p>
            <a:pPr lvl="1"/>
            <a:r>
              <a:rPr lang="en-US" sz="1800" dirty="0"/>
              <a:t>Use best practices in technology to design and implement learning and organizational structural </a:t>
            </a:r>
            <a:r>
              <a:rPr lang="en-US" sz="1800" dirty="0" smtClean="0"/>
              <a:t>changes.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77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APS recently implemented </a:t>
            </a:r>
            <a:r>
              <a:rPr lang="en-US" dirty="0" smtClean="0"/>
              <a:t>2012-2015 technology </a:t>
            </a:r>
            <a:r>
              <a:rPr lang="en-US" dirty="0"/>
              <a:t>plan </a:t>
            </a:r>
            <a:r>
              <a:rPr lang="en-US" dirty="0" smtClean="0"/>
              <a:t>will establish an </a:t>
            </a:r>
            <a:r>
              <a:rPr lang="en-US" dirty="0"/>
              <a:t>instructional model enabled by technology in support of the </a:t>
            </a:r>
            <a:r>
              <a:rPr lang="en-US" i="1" dirty="0"/>
              <a:t>National Education Technology Plan of 2010, Transforming American Education: Learning Powered by Technology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6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Include mobile computing devices in standard district budget.</a:t>
            </a:r>
          </a:p>
          <a:p>
            <a:r>
              <a:rPr lang="en-US" dirty="0" smtClean="0"/>
              <a:t>Seek outside funds or partnerships that support innovative technology-facilitated instruction.</a:t>
            </a:r>
          </a:p>
          <a:p>
            <a:r>
              <a:rPr lang="en-US" dirty="0" smtClean="0"/>
              <a:t>Ask parents to pay a nominal annual technology fee</a:t>
            </a:r>
          </a:p>
          <a:p>
            <a:r>
              <a:rPr lang="en-US" dirty="0" smtClean="0"/>
              <a:t>Reduce expenses by using free web-based software and apps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fivebill.jpg - Five dollar bi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1752600" cy="129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0200" y="1600200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Bourgeois, Michelle. </a:t>
            </a:r>
            <a:r>
              <a:rPr lang="en-US" sz="1000" u="sng" dirty="0" smtClean="0"/>
              <a:t>fivebill.jpg</a:t>
            </a:r>
            <a:r>
              <a:rPr lang="en-US" sz="1000" dirty="0" smtClean="0"/>
              <a:t>. March 2006. Pics4Learning. 16 Jul 2013 &lt;http://pics.tech4learning.com&gt;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749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 &amp; Technology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iPads allow students to access </a:t>
            </a:r>
            <a:r>
              <a:rPr lang="en-US" dirty="0"/>
              <a:t>learning content at any time and in any place. </a:t>
            </a:r>
            <a:endParaRPr lang="en-US" dirty="0" smtClean="0"/>
          </a:p>
          <a:p>
            <a:r>
              <a:rPr lang="en-US" dirty="0" smtClean="0"/>
              <a:t>iPads allow students to e-Books, cost </a:t>
            </a:r>
            <a:r>
              <a:rPr lang="en-US" dirty="0"/>
              <a:t>effective and technology-based </a:t>
            </a:r>
            <a:r>
              <a:rPr lang="en-US" dirty="0" smtClean="0"/>
              <a:t>opportunities that fully engage students in interactive learning experiences.</a:t>
            </a:r>
          </a:p>
          <a:p>
            <a:r>
              <a:rPr lang="en-US" dirty="0"/>
              <a:t>S</a:t>
            </a:r>
            <a:r>
              <a:rPr lang="en-US" dirty="0" smtClean="0"/>
              <a:t>tandards-based materials are constantly being developed and released for wide use.</a:t>
            </a:r>
            <a:endParaRPr lang="en-US" dirty="0"/>
          </a:p>
        </p:txBody>
      </p:sp>
      <p:pic>
        <p:nvPicPr>
          <p:cNvPr id="5122" name="Picture 2" descr="http://www.geekwire.com/wp-content/uploads/2012/03/ipad-boo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780" y="130466"/>
            <a:ext cx="1493519" cy="154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1679154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http://www.geekwire.com/wp-content/uploads/2012/03/ipad-books.jpg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350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292</TotalTime>
  <Words>1626</Words>
  <Application>Microsoft Office PowerPoint</Application>
  <PresentationFormat>On-screen Show (4:3)</PresentationFormat>
  <Paragraphs>128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Austin</vt:lpstr>
      <vt:lpstr>Emerging Technology: iPads in School</vt:lpstr>
      <vt:lpstr>Background</vt:lpstr>
      <vt:lpstr>Proposal</vt:lpstr>
      <vt:lpstr>Learners Affected</vt:lpstr>
      <vt:lpstr>Visionary Leadership</vt:lpstr>
      <vt:lpstr>Visionary Leadership</vt:lpstr>
      <vt:lpstr>Strategic Planning</vt:lpstr>
      <vt:lpstr>Funding</vt:lpstr>
      <vt:lpstr>Content &amp; Technology Standards</vt:lpstr>
      <vt:lpstr>Research-Based, Learner Centered</vt:lpstr>
      <vt:lpstr>Authentic Learning</vt:lpstr>
      <vt:lpstr>Higher Order Thinking</vt:lpstr>
      <vt:lpstr>Differentiation</vt:lpstr>
      <vt:lpstr>Differentiation</vt:lpstr>
      <vt:lpstr>Instructional Design</vt:lpstr>
      <vt:lpstr>Collaborative Learning</vt:lpstr>
      <vt:lpstr>Equipment &amp; Software</vt:lpstr>
      <vt:lpstr>Technical Support</vt:lpstr>
      <vt:lpstr>Limitations</vt:lpstr>
      <vt:lpstr>Cost</vt:lpstr>
      <vt:lpstr>Research on Use</vt:lpstr>
      <vt:lpstr>Communication</vt:lpstr>
      <vt:lpstr>Safe, Healthy, Legal &amp; Ethical Issues</vt:lpstr>
      <vt:lpstr>Diversity</vt:lpstr>
      <vt:lpstr>Professional Learning</vt:lpstr>
      <vt:lpstr>Implementation</vt:lpstr>
      <vt:lpstr>Reflection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Technology: iPads in School</dc:title>
  <dc:creator>Jennifer</dc:creator>
  <cp:lastModifiedBy>Jennifer</cp:lastModifiedBy>
  <cp:revision>86</cp:revision>
  <dcterms:created xsi:type="dcterms:W3CDTF">2013-07-16T21:37:43Z</dcterms:created>
  <dcterms:modified xsi:type="dcterms:W3CDTF">2013-07-17T02:30:11Z</dcterms:modified>
</cp:coreProperties>
</file>